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5143500" cx="9144000"/>
  <p:notesSz cx="6858000" cy="9144000"/>
  <p:embeddedFontLst>
    <p:embeddedFont>
      <p:font typeface="Roboto"/>
      <p:regular r:id="rId38"/>
      <p:bold r:id="rId39"/>
      <p:italic r:id="rId40"/>
      <p:boldItalic r:id="rId41"/>
    </p:embeddedFont>
    <p:embeddedFont>
      <p:font typeface="Garamond"/>
      <p:regular r:id="rId42"/>
      <p:bold r:id="rId43"/>
      <p:italic r:id="rId44"/>
      <p:boldItalic r:id="rId45"/>
    </p:embeddedFont>
    <p:embeddedFont>
      <p:font typeface="Merriweather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42" Type="http://schemas.openxmlformats.org/officeDocument/2006/relationships/font" Target="fonts/Garamond-regular.fntdata"/><Relationship Id="rId41" Type="http://schemas.openxmlformats.org/officeDocument/2006/relationships/font" Target="fonts/Roboto-boldItalic.fntdata"/><Relationship Id="rId44" Type="http://schemas.openxmlformats.org/officeDocument/2006/relationships/font" Target="fonts/Garamond-italic.fntdata"/><Relationship Id="rId43" Type="http://schemas.openxmlformats.org/officeDocument/2006/relationships/font" Target="fonts/Garamond-bold.fntdata"/><Relationship Id="rId46" Type="http://schemas.openxmlformats.org/officeDocument/2006/relationships/font" Target="fonts/Merriweather-regular.fntdata"/><Relationship Id="rId45" Type="http://schemas.openxmlformats.org/officeDocument/2006/relationships/font" Target="fonts/Garamond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Merriweather-italic.fntdata"/><Relationship Id="rId47" Type="http://schemas.openxmlformats.org/officeDocument/2006/relationships/font" Target="fonts/Merriweather-bold.fntdata"/><Relationship Id="rId49" Type="http://schemas.openxmlformats.org/officeDocument/2006/relationships/font" Target="fonts/Merriweather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font" Target="fonts/Roboto-bold.fntdata"/><Relationship Id="rId38" Type="http://schemas.openxmlformats.org/officeDocument/2006/relationships/font" Target="fonts/Roboto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" name="Google Shape;8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35" name="Google Shape;335;p3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9" name="Google Shape;13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5" name="Google Shape;145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With Image" showMasterSp="0">
  <p:cSld name="Title Slide With Image">
    <p:bg>
      <p:bgPr>
        <a:gradFill>
          <a:gsLst>
            <a:gs pos="0">
              <a:srgbClr val="495056"/>
            </a:gs>
            <a:gs pos="76000">
              <a:schemeClr val="accent1"/>
            </a:gs>
            <a:gs pos="100000">
              <a:schemeClr val="accent1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5378297" y="2350294"/>
            <a:ext cx="3074390" cy="15590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r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33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378297" y="4071318"/>
            <a:ext cx="3074390" cy="7867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b="1" sz="1500" cap="none">
                <a:solidFill>
                  <a:schemeClr val="lt1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5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35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None/>
              <a:defRPr sz="1200"/>
            </a:lvl9pPr>
          </a:lstStyle>
          <a:p/>
        </p:txBody>
      </p:sp>
      <p:sp>
        <p:nvSpPr>
          <p:cNvPr id="14" name="Google Shape;14;p2"/>
          <p:cNvSpPr/>
          <p:nvPr>
            <p:ph idx="2" type="pic"/>
          </p:nvPr>
        </p:nvSpPr>
        <p:spPr>
          <a:xfrm>
            <a:off x="856884" y="632035"/>
            <a:ext cx="3779500" cy="3879431"/>
          </a:xfrm>
          <a:prstGeom prst="rect">
            <a:avLst/>
          </a:prstGeom>
          <a:solidFill>
            <a:srgbClr val="495056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None/>
              <a:defRPr b="0" i="1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4" name="Google Shape;64;p1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5" name="Google Shape;65;p1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72" name="Google Shape;72;p1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4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2" name="Google Shape;42;p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5" name="Google Shape;55;p10"/>
          <p:cNvSpPr txBox="1"/>
          <p:nvPr>
            <p:ph idx="2" type="body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7" name="Google Shape;57;p10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1.jpg"/><Relationship Id="rId5" Type="http://schemas.openxmlformats.org/officeDocument/2006/relationships/image" Target="../media/image3.jpg"/><Relationship Id="rId6" Type="http://schemas.openxmlformats.org/officeDocument/2006/relationships/image" Target="../media/image8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idx="1" type="subTitle"/>
          </p:nvPr>
        </p:nvSpPr>
        <p:spPr>
          <a:xfrm>
            <a:off x="6432725" y="4009750"/>
            <a:ext cx="2645700" cy="10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</a:pPr>
            <a:r>
              <a:t/>
            </a:r>
            <a:endParaRPr/>
          </a:p>
          <a:p>
            <a:pPr indent="-285750" lvl="0" marL="28575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</a:pPr>
            <a:r>
              <a:rPr lang="en-US"/>
              <a:t>FAVOUR DADA</a:t>
            </a:r>
            <a:endParaRPr/>
          </a:p>
          <a:p>
            <a:pPr indent="-285750" lvl="0" marL="28575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</a:pPr>
            <a:r>
              <a:rPr lang="en-US"/>
              <a:t>JESUDARA OMIDOKUN</a:t>
            </a:r>
            <a:endParaRPr/>
          </a:p>
          <a:p>
            <a:pPr indent="-285750" lvl="0" marL="28575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</a:pPr>
            <a:r>
              <a:rPr lang="en-US"/>
              <a:t>ADURALERE SULAIMAN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92" name="Google Shape;9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2899" y="0"/>
            <a:ext cx="5372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/>
        </p:nvSpPr>
        <p:spPr>
          <a:xfrm>
            <a:off x="5306525" y="-78803"/>
            <a:ext cx="3771900" cy="45186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aramond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The Design of a Ground Rover with TI mmWave Radar Sensor for Geographical Acquisition in Disaster Rescue Applications</a:t>
            </a:r>
            <a:endParaRPr b="0" i="0" sz="36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/>
        </p:nvSpPr>
        <p:spPr>
          <a:xfrm>
            <a:off x="343598" y="350874"/>
            <a:ext cx="8288400" cy="42029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Task 3. Implementation and development of the mmWave sensor (IWR 1443 Boost)</a:t>
            </a:r>
            <a:endParaRPr b="0" i="0" sz="16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c.       Subtask 1. Mounting the mmWave to RSLK board</a:t>
            </a:r>
            <a:endParaRPr b="0" i="0" sz="16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d.      Subtask 2. Design and print a 3d part to help mount the mmWave</a:t>
            </a:r>
            <a:endParaRPr b="0" i="0" sz="16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Task 4. Acquisition of the point cloud data from the radar with the microcomputer.</a:t>
            </a:r>
            <a:endParaRPr b="0" i="0" sz="16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Task 5. Stitching the acquired data.</a:t>
            </a:r>
            <a:endParaRPr b="0" i="0" sz="16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Task 6. Detecting and calculating the distance of an object behind the glass wall.</a:t>
            </a:r>
            <a:endParaRPr b="0" i="0" sz="16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Task 7. Using the Tachometer to calculate the speed of the rover.</a:t>
            </a:r>
            <a:endParaRPr b="0" i="0" sz="16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Task 8. System Finalization, testing and refinement.</a:t>
            </a:r>
            <a:endParaRPr b="0" i="0" sz="16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575" y="137775"/>
            <a:ext cx="6689600" cy="460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US"/>
              <a:t>		   </a:t>
            </a:r>
            <a:r>
              <a:rPr b="1" lang="en-US" sz="3600"/>
              <a:t>Implementation</a:t>
            </a:r>
            <a:endParaRPr b="1" sz="3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type="title"/>
          </p:nvPr>
        </p:nvSpPr>
        <p:spPr>
          <a:xfrm>
            <a:off x="1371600" y="244750"/>
            <a:ext cx="64008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Task 1: RSLK  Assembly</a:t>
            </a:r>
            <a:endParaRPr/>
          </a:p>
        </p:txBody>
      </p:sp>
      <p:pic>
        <p:nvPicPr>
          <p:cNvPr id="182" name="Google Shape;18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925" y="915913"/>
            <a:ext cx="5962650" cy="40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1031300"/>
            <a:ext cx="5410425" cy="38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Motor Board </a:t>
            </a:r>
            <a:endParaRPr/>
          </a:p>
        </p:txBody>
      </p:sp>
      <p:pic>
        <p:nvPicPr>
          <p:cNvPr id="193" name="Google Shape;19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268" y="1350992"/>
            <a:ext cx="3573879" cy="306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5177" y="1268017"/>
            <a:ext cx="2417093" cy="2701472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9"/>
          <p:cNvSpPr txBox="1"/>
          <p:nvPr/>
        </p:nvSpPr>
        <p:spPr>
          <a:xfrm>
            <a:off x="5311448" y="4165549"/>
            <a:ext cx="320390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Complete soldered Motor Drive and mounted to the Chassis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6400" y="1886875"/>
            <a:ext cx="7127824" cy="250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0"/>
          <p:cNvSpPr txBox="1"/>
          <p:nvPr/>
        </p:nvSpPr>
        <p:spPr>
          <a:xfrm>
            <a:off x="808074" y="1212112"/>
            <a:ext cx="68898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Microcontroller (MSP EXP432) Pin map  and  its Functions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429" y="212652"/>
            <a:ext cx="7118836" cy="4529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The Complete Assembly of RSLK Kit </a:t>
            </a:r>
            <a:endParaRPr/>
          </a:p>
        </p:txBody>
      </p:sp>
      <p:pic>
        <p:nvPicPr>
          <p:cNvPr id="212" name="Google Shape;21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062" y="1503947"/>
            <a:ext cx="3073050" cy="285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 txBox="1"/>
          <p:nvPr/>
        </p:nvSpPr>
        <p:spPr>
          <a:xfrm>
            <a:off x="2851485" y="4620126"/>
            <a:ext cx="459606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Built RSLK Kit with all the sensors and LaunchPad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6523" y="1503951"/>
            <a:ext cx="3181524" cy="28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type="title"/>
          </p:nvPr>
        </p:nvSpPr>
        <p:spPr>
          <a:xfrm>
            <a:off x="371060" y="165652"/>
            <a:ext cx="3883715" cy="11089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Implementation of Line Tracking Module</a:t>
            </a:r>
            <a:endParaRPr/>
          </a:p>
        </p:txBody>
      </p:sp>
      <p:pic>
        <p:nvPicPr>
          <p:cNvPr id="220" name="Google Shape;22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9552" y="311426"/>
            <a:ext cx="3107634" cy="4578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title"/>
          </p:nvPr>
        </p:nvSpPr>
        <p:spPr>
          <a:xfrm>
            <a:off x="792325" y="-59375"/>
            <a:ext cx="2567400" cy="10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99" name="Google Shape;99;p16"/>
          <p:cNvSpPr txBox="1"/>
          <p:nvPr>
            <p:ph idx="1" type="body"/>
          </p:nvPr>
        </p:nvSpPr>
        <p:spPr>
          <a:xfrm>
            <a:off x="553875" y="723900"/>
            <a:ext cx="2738700" cy="40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742950" rtl="0" algn="l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❖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Background </a:t>
            </a:r>
            <a:endParaRPr sz="1600"/>
          </a:p>
          <a:p>
            <a:pPr indent="-228600" lvl="1" marL="742950" rtl="0" algn="l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❖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Objective</a:t>
            </a:r>
            <a:endParaRPr sz="1600"/>
          </a:p>
          <a:p>
            <a:pPr indent="-228600" lvl="1" marL="742950" rtl="0" algn="l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❖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Design Requirements</a:t>
            </a:r>
            <a:endParaRPr sz="1600"/>
          </a:p>
          <a:p>
            <a:pPr indent="-228600" lvl="1" marL="742950" rtl="0" algn="l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❖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Design Constraints</a:t>
            </a:r>
            <a:endParaRPr sz="1600"/>
          </a:p>
          <a:p>
            <a:pPr indent="-228600" lvl="1" marL="742950" rtl="0" algn="l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❖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System Diagram</a:t>
            </a:r>
            <a:endParaRPr sz="1600"/>
          </a:p>
          <a:p>
            <a:pPr indent="-228600" lvl="1" marL="742950" rtl="0" algn="l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❖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Team Organization</a:t>
            </a:r>
            <a:endParaRPr sz="1600"/>
          </a:p>
          <a:p>
            <a:pPr indent="-228600" lvl="1" marL="742950" rtl="0" algn="l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❖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Timeline</a:t>
            </a:r>
            <a:endParaRPr sz="1600"/>
          </a:p>
          <a:p>
            <a:pPr indent="-228600" lvl="1" marL="742950" rtl="0" algn="l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❖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Implementation Plan</a:t>
            </a:r>
            <a:endParaRPr sz="1600"/>
          </a:p>
          <a:p>
            <a:pPr indent="-228600" lvl="1" marL="742950" rtl="0" algn="l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❖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Implementation of Tasks</a:t>
            </a:r>
            <a:endParaRPr sz="1600"/>
          </a:p>
          <a:p>
            <a:pPr indent="-228600" lvl="1" marL="742950" rtl="0" algn="l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❖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Future Plans</a:t>
            </a:r>
            <a:endParaRPr sz="1600"/>
          </a:p>
          <a:p>
            <a:pPr indent="-228600" lvl="1" marL="742950" rtl="0" algn="l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❖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1600"/>
          </a:p>
          <a:p>
            <a:pPr indent="-228600" lvl="1" marL="742950" rtl="0" algn="l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❖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Questions and Answers</a:t>
            </a:r>
            <a:endParaRPr sz="1600"/>
          </a:p>
        </p:txBody>
      </p:sp>
      <p:pic>
        <p:nvPicPr>
          <p:cNvPr id="100" name="Google Shape;100;p16"/>
          <p:cNvPicPr preferRelativeResize="0"/>
          <p:nvPr/>
        </p:nvPicPr>
        <p:blipFill rotWithShape="1">
          <a:blip r:embed="rId3">
            <a:alphaModFix/>
          </a:blip>
          <a:srcRect b="2" l="9168" r="10161" t="0"/>
          <a:stretch/>
        </p:blipFill>
        <p:spPr>
          <a:xfrm>
            <a:off x="3479292" y="10"/>
            <a:ext cx="5664708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/>
          <p:nvPr>
            <p:ph idx="12" type="sldNum"/>
          </p:nvPr>
        </p:nvSpPr>
        <p:spPr>
          <a:xfrm>
            <a:off x="8140446" y="4767262"/>
            <a:ext cx="5143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>
                <a:solidFill>
                  <a:srgbClr val="FFFFFF"/>
                </a:solidFill>
              </a:rPr>
              <a:t>‹#›</a:t>
            </a:fld>
            <a:endParaRPr sz="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type="title"/>
          </p:nvPr>
        </p:nvSpPr>
        <p:spPr>
          <a:xfrm>
            <a:off x="1301599" y="478465"/>
            <a:ext cx="5372370" cy="6094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Implementation of Ubuntu</a:t>
            </a:r>
            <a:endParaRPr/>
          </a:p>
        </p:txBody>
      </p:sp>
      <p:pic>
        <p:nvPicPr>
          <p:cNvPr id="226" name="Google Shape;22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509897" y="1466410"/>
            <a:ext cx="3123244" cy="37287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ubuntu 16.04 64 bits" id="227" name="Google Shape;227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87784" y="1769164"/>
            <a:ext cx="4997189" cy="3123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/>
          <p:nvPr>
            <p:ph type="title"/>
          </p:nvPr>
        </p:nvSpPr>
        <p:spPr>
          <a:xfrm>
            <a:off x="1318591" y="229589"/>
            <a:ext cx="6400800" cy="5910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/>
              <a:t>Implementation of Buck Converter</a:t>
            </a:r>
            <a:endParaRPr/>
          </a:p>
        </p:txBody>
      </p:sp>
      <p:pic>
        <p:nvPicPr>
          <p:cNvPr id="233" name="Google Shape;23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529" y="1336780"/>
            <a:ext cx="4132680" cy="34406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fodada\Desktop\eCfs5.png" id="234" name="Google Shape;234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18991" y="1336779"/>
            <a:ext cx="4489933" cy="3281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title"/>
          </p:nvPr>
        </p:nvSpPr>
        <p:spPr>
          <a:xfrm>
            <a:off x="1477926" y="12418"/>
            <a:ext cx="7069322" cy="9936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Views of the mmWave (IWR1443)</a:t>
            </a:r>
            <a:endParaRPr/>
          </a:p>
        </p:txBody>
      </p:sp>
      <p:pic>
        <p:nvPicPr>
          <p:cNvPr id="240" name="Google Shape;240;p36"/>
          <p:cNvPicPr preferRelativeResize="0"/>
          <p:nvPr/>
        </p:nvPicPr>
        <p:blipFill rotWithShape="1">
          <a:blip r:embed="rId3">
            <a:alphaModFix/>
          </a:blip>
          <a:srcRect b="9396" l="0" r="0" t="-171"/>
          <a:stretch/>
        </p:blipFill>
        <p:spPr>
          <a:xfrm>
            <a:off x="82521" y="988385"/>
            <a:ext cx="4648967" cy="3381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90977" y="1006078"/>
            <a:ext cx="4096074" cy="3363903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6"/>
          <p:cNvSpPr txBox="1"/>
          <p:nvPr/>
        </p:nvSpPr>
        <p:spPr>
          <a:xfrm>
            <a:off x="1212112" y="4561367"/>
            <a:ext cx="160551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 View</a:t>
            </a:r>
            <a:endParaRPr/>
          </a:p>
        </p:txBody>
      </p:sp>
      <p:sp>
        <p:nvSpPr>
          <p:cNvPr id="243" name="Google Shape;243;p36"/>
          <p:cNvSpPr txBox="1"/>
          <p:nvPr/>
        </p:nvSpPr>
        <p:spPr>
          <a:xfrm>
            <a:off x="6326374" y="4561367"/>
            <a:ext cx="160551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 View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 txBox="1"/>
          <p:nvPr>
            <p:ph type="title"/>
          </p:nvPr>
        </p:nvSpPr>
        <p:spPr>
          <a:xfrm>
            <a:off x="2001001" y="-107423"/>
            <a:ext cx="68154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Implementation of the mmWave</a:t>
            </a:r>
            <a:endParaRPr/>
          </a:p>
        </p:txBody>
      </p:sp>
      <p:sp>
        <p:nvSpPr>
          <p:cNvPr id="249" name="Google Shape;249;p37"/>
          <p:cNvSpPr txBox="1"/>
          <p:nvPr>
            <p:ph idx="1" type="body"/>
          </p:nvPr>
        </p:nvSpPr>
        <p:spPr>
          <a:xfrm>
            <a:off x="708125" y="297925"/>
            <a:ext cx="7886700" cy="48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43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Some of the specs of the mmWave are;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1400"/>
              <a:t>Tuning frequency of 76-81 GHz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1400"/>
              <a:t>4 Receivers &amp; 3 Transmitters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1400"/>
              <a:t>40-pin launchpad standard that leverages the Launchpad ecosystem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1400"/>
              <a:t>XDS110-based JTAG emulation with serial port, for onboard QSPI flash programming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1400"/>
              <a:t>0nboard antenna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Key features of the mmWave include;</a:t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1400"/>
              <a:t>76- to 81-GHz Coverage With 4-GHz Continuous Bandwidth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1400"/>
              <a:t>Backchannel UART through USB to PC, for logging purposes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1400"/>
              <a:t>On-Chip Programmable Core for Embedded User Application 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1400"/>
              <a:t>Radio processor for built-in Calibration and Self-Test 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1400"/>
              <a:t>One button and two LEDs, for user interaction</a:t>
            </a:r>
            <a:endParaRPr/>
          </a:p>
          <a:p>
            <a:pPr indent="0" lvl="0" marL="1143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0" lvl="0" marL="1143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1400"/>
          </a:p>
          <a:p>
            <a: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1400"/>
          </a:p>
          <a:p>
            <a: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1400"/>
          </a:p>
          <a:p>
            <a: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8950" y="1276603"/>
            <a:ext cx="5634990" cy="293389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8"/>
          <p:cNvSpPr txBox="1"/>
          <p:nvPr>
            <p:ph idx="11" type="ftr"/>
          </p:nvPr>
        </p:nvSpPr>
        <p:spPr>
          <a:xfrm>
            <a:off x="3087459" y="4767262"/>
            <a:ext cx="527412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400"/>
              <a:buNone/>
            </a:pPr>
            <a:r>
              <a:rPr lang="en-US" sz="700">
                <a:solidFill>
                  <a:srgbClr val="898989"/>
                </a:solidFill>
              </a:rPr>
              <a:t>Sample Footer Text</a:t>
            </a:r>
            <a:endParaRPr/>
          </a:p>
        </p:txBody>
      </p:sp>
      <p:sp>
        <p:nvSpPr>
          <p:cNvPr id="256" name="Google Shape;256;p38"/>
          <p:cNvSpPr txBox="1"/>
          <p:nvPr>
            <p:ph idx="12" type="sldNum"/>
          </p:nvPr>
        </p:nvSpPr>
        <p:spPr>
          <a:xfrm>
            <a:off x="8482692" y="4767262"/>
            <a:ext cx="42000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 sz="700">
                <a:solidFill>
                  <a:srgbClr val="898989"/>
                </a:solidFill>
              </a:rPr>
              <a:t>‹#›</a:t>
            </a:fld>
            <a:endParaRPr sz="700">
              <a:solidFill>
                <a:srgbClr val="898989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</a:pPr>
            <a:r>
              <a:t/>
            </a:r>
            <a:endParaRPr>
              <a:solidFill>
                <a:srgbClr val="898989"/>
              </a:solidFill>
            </a:endParaRPr>
          </a:p>
        </p:txBody>
      </p:sp>
      <p:sp>
        <p:nvSpPr>
          <p:cNvPr id="257" name="Google Shape;257;p38"/>
          <p:cNvSpPr txBox="1"/>
          <p:nvPr>
            <p:ph idx="10" type="dt"/>
          </p:nvPr>
        </p:nvSpPr>
        <p:spPr>
          <a:xfrm>
            <a:off x="310242" y="4767262"/>
            <a:ext cx="111034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400"/>
              <a:buNone/>
            </a:pPr>
            <a:r>
              <a:rPr lang="en-US" sz="700">
                <a:solidFill>
                  <a:srgbClr val="FFFFFF"/>
                </a:solidFill>
              </a:rPr>
              <a:t>5/13/2019</a:t>
            </a:r>
            <a:endParaRPr sz="700">
              <a:solidFill>
                <a:srgbClr val="FFFFFF"/>
              </a:solidFill>
            </a:endParaRPr>
          </a:p>
        </p:txBody>
      </p:sp>
      <p:sp>
        <p:nvSpPr>
          <p:cNvPr id="258" name="Google Shape;258;p38"/>
          <p:cNvSpPr/>
          <p:nvPr>
            <p:ph type="title"/>
          </p:nvPr>
        </p:nvSpPr>
        <p:spPr>
          <a:xfrm>
            <a:off x="480060" y="1555772"/>
            <a:ext cx="2064265" cy="2031956"/>
          </a:xfrm>
          <a:prstGeom prst="ellipse">
            <a:avLst/>
          </a:prstGeom>
          <a:solidFill>
            <a:srgbClr val="262626"/>
          </a:solidFill>
          <a:ln cap="flat" cmpd="thinThick" w="1746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FFFFFF"/>
                </a:solidFill>
              </a:rPr>
              <a:t>Block Diagram of mmWave sensor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Requirements to generate point cloud data</a:t>
            </a:r>
            <a:endParaRPr/>
          </a:p>
        </p:txBody>
      </p:sp>
      <p:sp>
        <p:nvSpPr>
          <p:cNvPr id="264" name="Google Shape;264;p39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Host PC (laptop or desktop)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USB to microUSB cable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5V power supply (center positive barrel jack, 2.5A)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Ubuntu 16.04 LTS operating system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Robot Operating system (ROS)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ti_mmwave_rospkg source code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mmWave SDK software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UniFlash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0"/>
          <p:cNvSpPr txBox="1"/>
          <p:nvPr>
            <p:ph type="title"/>
          </p:nvPr>
        </p:nvSpPr>
        <p:spPr>
          <a:xfrm>
            <a:off x="1339702" y="0"/>
            <a:ext cx="7111852" cy="6725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Visualizing the point cloud data</a:t>
            </a:r>
            <a:endParaRPr/>
          </a:p>
        </p:txBody>
      </p:sp>
      <p:sp>
        <p:nvSpPr>
          <p:cNvPr id="270" name="Google Shape;270;p40"/>
          <p:cNvSpPr/>
          <p:nvPr/>
        </p:nvSpPr>
        <p:spPr>
          <a:xfrm>
            <a:off x="255181" y="871870"/>
            <a:ext cx="1850066" cy="93566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Install bootstrap ROSDEP on PC</a:t>
            </a:r>
            <a:endParaRPr/>
          </a:p>
        </p:txBody>
      </p:sp>
      <p:sp>
        <p:nvSpPr>
          <p:cNvPr id="271" name="Google Shape;271;p40"/>
          <p:cNvSpPr/>
          <p:nvPr/>
        </p:nvSpPr>
        <p:spPr>
          <a:xfrm>
            <a:off x="3045562" y="871869"/>
            <a:ext cx="1850066" cy="93566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ROS kinetic kame</a:t>
            </a:r>
            <a:endParaRPr/>
          </a:p>
        </p:txBody>
      </p:sp>
      <p:sp>
        <p:nvSpPr>
          <p:cNvPr id="272" name="Google Shape;272;p40"/>
          <p:cNvSpPr/>
          <p:nvPr/>
        </p:nvSpPr>
        <p:spPr>
          <a:xfrm>
            <a:off x="5936511" y="871869"/>
            <a:ext cx="1850066" cy="93566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Workspace</a:t>
            </a:r>
            <a:endParaRPr/>
          </a:p>
        </p:txBody>
      </p:sp>
      <p:sp>
        <p:nvSpPr>
          <p:cNvPr id="273" name="Google Shape;273;p40"/>
          <p:cNvSpPr/>
          <p:nvPr/>
        </p:nvSpPr>
        <p:spPr>
          <a:xfrm>
            <a:off x="5936511" y="2321442"/>
            <a:ext cx="1850066" cy="93566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ROS workspace environment</a:t>
            </a:r>
            <a:endParaRPr/>
          </a:p>
        </p:txBody>
      </p:sp>
      <p:sp>
        <p:nvSpPr>
          <p:cNvPr id="274" name="Google Shape;274;p40"/>
          <p:cNvSpPr/>
          <p:nvPr/>
        </p:nvSpPr>
        <p:spPr>
          <a:xfrm>
            <a:off x="3045562" y="2321442"/>
            <a:ext cx="1850066" cy="93566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Install ti_mmave_rospkg_.zip ROS driver</a:t>
            </a:r>
            <a:endParaRPr/>
          </a:p>
        </p:txBody>
      </p:sp>
      <p:sp>
        <p:nvSpPr>
          <p:cNvPr id="275" name="Google Shape;275;p40"/>
          <p:cNvSpPr/>
          <p:nvPr/>
        </p:nvSpPr>
        <p:spPr>
          <a:xfrm>
            <a:off x="255181" y="2321442"/>
            <a:ext cx="1850066" cy="93566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Flash mmWave using UniFlash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0"/>
          <p:cNvSpPr/>
          <p:nvPr/>
        </p:nvSpPr>
        <p:spPr>
          <a:xfrm>
            <a:off x="255181" y="3905693"/>
            <a:ext cx="1850066" cy="93566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 radar file provided by TI</a:t>
            </a:r>
            <a:endParaRPr/>
          </a:p>
        </p:txBody>
      </p:sp>
      <p:sp>
        <p:nvSpPr>
          <p:cNvPr id="277" name="Google Shape;277;p40"/>
          <p:cNvSpPr/>
          <p:nvPr/>
        </p:nvSpPr>
        <p:spPr>
          <a:xfrm>
            <a:off x="3045562" y="3905692"/>
            <a:ext cx="1850066" cy="93566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Generate the point cloud data using rosrun rviz rviz</a:t>
            </a:r>
            <a:endParaRPr/>
          </a:p>
        </p:txBody>
      </p:sp>
      <p:sp>
        <p:nvSpPr>
          <p:cNvPr id="278" name="Google Shape;278;p40"/>
          <p:cNvSpPr/>
          <p:nvPr/>
        </p:nvSpPr>
        <p:spPr>
          <a:xfrm>
            <a:off x="2105247" y="1212112"/>
            <a:ext cx="940315" cy="20201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40"/>
          <p:cNvSpPr/>
          <p:nvPr/>
        </p:nvSpPr>
        <p:spPr>
          <a:xfrm>
            <a:off x="4895628" y="1201479"/>
            <a:ext cx="1040883" cy="20201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6815470" y="1807534"/>
            <a:ext cx="127590" cy="513908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/>
          <p:nvPr/>
        </p:nvSpPr>
        <p:spPr>
          <a:xfrm>
            <a:off x="2105247" y="2682948"/>
            <a:ext cx="940315" cy="202018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40"/>
          <p:cNvSpPr/>
          <p:nvPr/>
        </p:nvSpPr>
        <p:spPr>
          <a:xfrm>
            <a:off x="967563" y="3257106"/>
            <a:ext cx="173665" cy="648585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40"/>
          <p:cNvSpPr/>
          <p:nvPr/>
        </p:nvSpPr>
        <p:spPr>
          <a:xfrm>
            <a:off x="4895628" y="2682948"/>
            <a:ext cx="1040883" cy="202018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40"/>
          <p:cNvSpPr/>
          <p:nvPr/>
        </p:nvSpPr>
        <p:spPr>
          <a:xfrm>
            <a:off x="2105247" y="4295553"/>
            <a:ext cx="940315" cy="20201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ACQUIRING 3D VISUAL DATA FROM mmWave</a:t>
            </a:r>
            <a:endParaRPr/>
          </a:p>
        </p:txBody>
      </p:sp>
      <p:pic>
        <p:nvPicPr>
          <p:cNvPr id="290" name="Google Shape;29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268025"/>
            <a:ext cx="7147826" cy="358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2171" y="165141"/>
            <a:ext cx="3486785" cy="479996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2"/>
          <p:cNvSpPr txBox="1"/>
          <p:nvPr>
            <p:ph type="title"/>
          </p:nvPr>
        </p:nvSpPr>
        <p:spPr>
          <a:xfrm>
            <a:off x="354565" y="921992"/>
            <a:ext cx="3851275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Implementation of Task 5.2</a:t>
            </a:r>
            <a:endParaRPr/>
          </a:p>
        </p:txBody>
      </p:sp>
      <p:sp>
        <p:nvSpPr>
          <p:cNvPr id="297" name="Google Shape;297;p42"/>
          <p:cNvSpPr/>
          <p:nvPr/>
        </p:nvSpPr>
        <p:spPr>
          <a:xfrm>
            <a:off x="74636" y="1500779"/>
            <a:ext cx="1850066" cy="566971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Install UniFlash on PC</a:t>
            </a:r>
            <a:endParaRPr/>
          </a:p>
        </p:txBody>
      </p:sp>
      <p:sp>
        <p:nvSpPr>
          <p:cNvPr id="298" name="Google Shape;298;p42"/>
          <p:cNvSpPr/>
          <p:nvPr/>
        </p:nvSpPr>
        <p:spPr>
          <a:xfrm>
            <a:off x="2524539" y="1509710"/>
            <a:ext cx="1850064" cy="55804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Flash mmWave using UniFlash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42"/>
          <p:cNvSpPr/>
          <p:nvPr/>
        </p:nvSpPr>
        <p:spPr>
          <a:xfrm>
            <a:off x="2529358" y="2309179"/>
            <a:ext cx="1820490" cy="487034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Load prebuilt in binaries </a:t>
            </a:r>
            <a:endParaRPr/>
          </a:p>
        </p:txBody>
      </p:sp>
      <p:sp>
        <p:nvSpPr>
          <p:cNvPr id="300" name="Google Shape;300;p42"/>
          <p:cNvSpPr/>
          <p:nvPr/>
        </p:nvSpPr>
        <p:spPr>
          <a:xfrm>
            <a:off x="2565330" y="3370144"/>
            <a:ext cx="1809273" cy="607092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Load on Configured code on Demo Visualizer</a:t>
            </a:r>
            <a:endParaRPr/>
          </a:p>
        </p:txBody>
      </p:sp>
      <p:sp>
        <p:nvSpPr>
          <p:cNvPr id="301" name="Google Shape;301;p42"/>
          <p:cNvSpPr/>
          <p:nvPr/>
        </p:nvSpPr>
        <p:spPr>
          <a:xfrm>
            <a:off x="2581369" y="4356322"/>
            <a:ext cx="1793234" cy="787178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Move reflective objects in front of mmWave to see how it responds </a:t>
            </a:r>
            <a:endParaRPr/>
          </a:p>
        </p:txBody>
      </p:sp>
      <p:sp>
        <p:nvSpPr>
          <p:cNvPr id="302" name="Google Shape;302;p42"/>
          <p:cNvSpPr/>
          <p:nvPr/>
        </p:nvSpPr>
        <p:spPr>
          <a:xfrm>
            <a:off x="1924702" y="1677770"/>
            <a:ext cx="599835" cy="21298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42"/>
          <p:cNvSpPr/>
          <p:nvPr/>
        </p:nvSpPr>
        <p:spPr>
          <a:xfrm rot="5400000">
            <a:off x="3212758" y="3004820"/>
            <a:ext cx="558377" cy="17227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42"/>
          <p:cNvSpPr/>
          <p:nvPr/>
        </p:nvSpPr>
        <p:spPr>
          <a:xfrm rot="5400000">
            <a:off x="3314688" y="2087327"/>
            <a:ext cx="262205" cy="26458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42"/>
          <p:cNvSpPr/>
          <p:nvPr/>
        </p:nvSpPr>
        <p:spPr>
          <a:xfrm rot="5400000">
            <a:off x="3283293" y="4048279"/>
            <a:ext cx="368697" cy="24738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Error messages from Task 5.2</a:t>
            </a:r>
            <a:endParaRPr/>
          </a:p>
        </p:txBody>
      </p:sp>
      <p:pic>
        <p:nvPicPr>
          <p:cNvPr id="311" name="Google Shape;31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565" y="1411368"/>
            <a:ext cx="5943600" cy="3221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1183600" y="300050"/>
            <a:ext cx="64008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Background</a:t>
            </a:r>
            <a:endParaRPr/>
          </a:p>
        </p:txBody>
      </p:sp>
      <p:pic>
        <p:nvPicPr>
          <p:cNvPr descr="A picture containing indoor, road&#10;&#10;Description automatically generated" id="107" name="Google Shape;10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787" y="814250"/>
            <a:ext cx="2601613" cy="17352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n animal&#10;&#10;Description automatically generated" id="108" name="Google Shape;10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6417" y="816370"/>
            <a:ext cx="2656204" cy="17663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cdn.vox-cdn.com/thumbor/s1oF4M7JSco0hFMPi3Dxqym_qdA=/0x44:3000x2294/1200x800/filters:focal(0x44:3000x2294)/cdn.vox-cdn.com/uploads/chorus_image/image/50329139/GettyImages-523140816.0.0.jpg" id="109" name="Google Shape;109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6486" y="3108174"/>
            <a:ext cx="2602914" cy="173527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/>
          <p:nvPr/>
        </p:nvSpPr>
        <p:spPr>
          <a:xfrm>
            <a:off x="144780" y="2571750"/>
            <a:ext cx="2641014" cy="44239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robot used to diffuse Bomb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7"/>
          <p:cNvSpPr/>
          <p:nvPr/>
        </p:nvSpPr>
        <p:spPr>
          <a:xfrm>
            <a:off x="6518226" y="2756683"/>
            <a:ext cx="2480994" cy="38148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Momaro robot used in disaster rescues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3241627" y="2681372"/>
            <a:ext cx="2480994" cy="38148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Hornet drone used for engaging targets without human intervention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7"/>
          <p:cNvSpPr/>
          <p:nvPr/>
        </p:nvSpPr>
        <p:spPr>
          <a:xfrm>
            <a:off x="3154021" y="4136387"/>
            <a:ext cx="2656203" cy="5142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robot that Dallas Police used to kill a terrorist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who killed </a:t>
            </a: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5 of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ficers</a:t>
            </a: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wounded nine other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omaro+disaster+robot" id="114" name="Google Shape;114;p17"/>
          <p:cNvPicPr preferRelativeResize="0"/>
          <p:nvPr/>
        </p:nvPicPr>
        <p:blipFill rotWithShape="1">
          <a:blip r:embed="rId6">
            <a:alphaModFix/>
          </a:blip>
          <a:srcRect b="0" l="0" r="0" t="5833"/>
          <a:stretch/>
        </p:blipFill>
        <p:spPr>
          <a:xfrm>
            <a:off x="6708432" y="214190"/>
            <a:ext cx="1806857" cy="2462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17" name="Google Shape;317;p44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/tmp/-L_oWY9pZ8Q4U_PoPzi1-HiRes.jpg" id="318" name="Google Shape;31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5"/>
          <p:cNvSpPr txBox="1"/>
          <p:nvPr>
            <p:ph type="title"/>
          </p:nvPr>
        </p:nvSpPr>
        <p:spPr>
          <a:xfrm>
            <a:off x="1733771" y="382772"/>
            <a:ext cx="5676457" cy="9065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FUTURE PLANS</a:t>
            </a:r>
            <a:endParaRPr/>
          </a:p>
        </p:txBody>
      </p:sp>
      <p:sp>
        <p:nvSpPr>
          <p:cNvPr id="324" name="Google Shape;324;p4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30" name="Google Shape;330;p4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/tmp/-L_oXp8ejLHklxFnbmrU-HiRes.jpg" id="331" name="Google Shape;33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-L_oXjPmnCj1J6jnI8r0-HiRes.jpg" id="337" name="Google Shape;33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Background </a:t>
            </a:r>
            <a:endParaRPr/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1170150" y="1597313"/>
            <a:ext cx="64008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❖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mmWave was selected for this project because of its long obstacle detection range, angle, range, unlike most sensor technology such as ultrasonic sensors, Lidar etc.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1" name="Google Shape;12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152475"/>
            <a:ext cx="1915800" cy="191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07625" y="2995750"/>
            <a:ext cx="2048750" cy="204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 txBox="1"/>
          <p:nvPr/>
        </p:nvSpPr>
        <p:spPr>
          <a:xfrm>
            <a:off x="3710975" y="4627524"/>
            <a:ext cx="1714500" cy="930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360 laser distance sensor(Lidar)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1620350" y="4212600"/>
            <a:ext cx="1061400" cy="9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ultrasonic sensor 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5" name="Google Shape;125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75947" y="2912088"/>
            <a:ext cx="2966628" cy="204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/>
        </p:nvSpPr>
        <p:spPr>
          <a:xfrm>
            <a:off x="5492675" y="4579450"/>
            <a:ext cx="26052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IWR1443BOOST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indoor&#10;&#10;Description automatically generated" id="131" name="Google Shape;131;p19"/>
          <p:cNvPicPr preferRelativeResize="0"/>
          <p:nvPr/>
        </p:nvPicPr>
        <p:blipFill rotWithShape="1">
          <a:blip r:embed="rId3">
            <a:alphaModFix/>
          </a:blip>
          <a:srcRect b="-2" l="10741" r="369" t="0"/>
          <a:stretch/>
        </p:blipFill>
        <p:spPr>
          <a:xfrm>
            <a:off x="20" y="10"/>
            <a:ext cx="9143979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/>
          <p:nvPr/>
        </p:nvSpPr>
        <p:spPr>
          <a:xfrm flipH="1">
            <a:off x="0" y="748631"/>
            <a:ext cx="4512879" cy="4394869"/>
          </a:xfrm>
          <a:custGeom>
            <a:rect b="b" l="l" r="r" t="t"/>
            <a:pathLst>
              <a:path extrusionOk="0" h="1298" w="1333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lt1">
              <a:alpha val="74509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9"/>
          <p:cNvSpPr txBox="1"/>
          <p:nvPr>
            <p:ph type="title"/>
          </p:nvPr>
        </p:nvSpPr>
        <p:spPr>
          <a:xfrm>
            <a:off x="532086" y="1435462"/>
            <a:ext cx="3153102" cy="1007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2700"/>
              <a:t>Objective</a:t>
            </a:r>
            <a:endParaRPr/>
          </a:p>
        </p:txBody>
      </p:sp>
      <p:sp>
        <p:nvSpPr>
          <p:cNvPr id="134" name="Google Shape;134;p19"/>
          <p:cNvSpPr/>
          <p:nvPr>
            <p:ph idx="12" type="sldNum"/>
          </p:nvPr>
        </p:nvSpPr>
        <p:spPr>
          <a:xfrm>
            <a:off x="1926152" y="924225"/>
            <a:ext cx="274320" cy="273843"/>
          </a:xfrm>
          <a:prstGeom prst="ellipse">
            <a:avLst/>
          </a:prstGeom>
          <a:solidFill>
            <a:schemeClr val="lt1">
              <a:alpha val="69411"/>
            </a:schemeClr>
          </a:solidFill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 sz="200">
                <a:solidFill>
                  <a:schemeClr val="dk1"/>
                </a:solidFill>
              </a:rPr>
              <a:t>‹#›</a:t>
            </a:fld>
            <a:endParaRPr sz="200">
              <a:solidFill>
                <a:schemeClr val="dk1"/>
              </a:solidFill>
            </a:endParaRPr>
          </a:p>
        </p:txBody>
      </p:sp>
      <p:cxnSp>
        <p:nvCxnSpPr>
          <p:cNvPr id="135" name="Google Shape;135;p19"/>
          <p:cNvCxnSpPr/>
          <p:nvPr/>
        </p:nvCxnSpPr>
        <p:spPr>
          <a:xfrm>
            <a:off x="1715288" y="2502854"/>
            <a:ext cx="701565" cy="0"/>
          </a:xfrm>
          <a:prstGeom prst="straightConnector1">
            <a:avLst/>
          </a:prstGeom>
          <a:noFill/>
          <a:ln cap="sq" cmpd="sng" w="25400">
            <a:solidFill>
              <a:srgbClr val="262626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36" name="Google Shape;136;p19"/>
          <p:cNvSpPr txBox="1"/>
          <p:nvPr>
            <p:ph idx="1" type="body"/>
          </p:nvPr>
        </p:nvSpPr>
        <p:spPr>
          <a:xfrm>
            <a:off x="394137" y="2563179"/>
            <a:ext cx="3444765" cy="1964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41300" lvl="1" marL="742950" rtl="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❖"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The objective of the project is to design a rover that can acquire geographical information such as the range, velocity,angle and 3D imaging of objects in an unknown area.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Design Requirements </a:t>
            </a:r>
            <a:endParaRPr/>
          </a:p>
        </p:txBody>
      </p:sp>
      <p:sp>
        <p:nvSpPr>
          <p:cNvPr id="142" name="Google Shape;142;p20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t/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</a:pPr>
            <a:r>
              <a:rPr lang="en-US"/>
              <a:t>Payload: 15-20lbs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</a:pPr>
            <a:r>
              <a:rPr lang="en-US"/>
              <a:t>Object Detection Range: 3cm to 10m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</a:pPr>
            <a:r>
              <a:rPr lang="en-US"/>
              <a:t>Avoid Obstacle While Autonomously Navigating 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</a:pPr>
            <a:r>
              <a:rPr lang="en-US"/>
              <a:t> Resolution Range: 10cm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</a:pPr>
            <a:r>
              <a:rPr lang="en-US"/>
              <a:t>Produce data using a point cloud information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</a:pPr>
            <a:r>
              <a:rPr lang="en-US"/>
              <a:t> Battery will run for four hours</a:t>
            </a:r>
            <a:endParaRPr/>
          </a:p>
          <a:p>
            <a:pPr indent="-571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/>
          </a:p>
          <a:p>
            <a:pPr indent="-571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/>
          </a:p>
          <a:p>
            <a:pPr indent="-571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Design Constrains </a:t>
            </a:r>
            <a:endParaRPr/>
          </a:p>
        </p:txBody>
      </p:sp>
      <p:sp>
        <p:nvSpPr>
          <p:cNvPr id="148" name="Google Shape;148;p21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1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</a:pPr>
            <a:r>
              <a:rPr lang="en-US"/>
              <a:t> The tires might not be able to move well in certain terrains such as rocky areas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</a:pPr>
            <a:r>
              <a:rPr lang="en-US"/>
              <a:t>Battery will have to be recharged after use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</a:pPr>
            <a:r>
              <a:rPr lang="en-US"/>
              <a:t>Device would only work in mild weather conditions</a:t>
            </a:r>
            <a:endParaRPr/>
          </a:p>
          <a:p>
            <a:pPr indent="-571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title"/>
          </p:nvPr>
        </p:nvSpPr>
        <p:spPr>
          <a:xfrm>
            <a:off x="1371600" y="205500"/>
            <a:ext cx="64008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System Diagram </a:t>
            </a:r>
            <a:endParaRPr/>
          </a:p>
        </p:txBody>
      </p:sp>
      <p:pic>
        <p:nvPicPr>
          <p:cNvPr id="154" name="Google Shape;15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4863" y="1055125"/>
            <a:ext cx="5894275" cy="373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424575" y="200200"/>
            <a:ext cx="7979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60" name="Google Shape;160;p23"/>
          <p:cNvSpPr txBox="1"/>
          <p:nvPr>
            <p:ph idx="4294967295" type="title"/>
          </p:nvPr>
        </p:nvSpPr>
        <p:spPr>
          <a:xfrm>
            <a:off x="781050" y="146050"/>
            <a:ext cx="836295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Design Tasks</a:t>
            </a:r>
            <a:endParaRPr/>
          </a:p>
        </p:txBody>
      </p:sp>
      <p:sp>
        <p:nvSpPr>
          <p:cNvPr id="161" name="Google Shape;161;p23"/>
          <p:cNvSpPr txBox="1"/>
          <p:nvPr/>
        </p:nvSpPr>
        <p:spPr>
          <a:xfrm>
            <a:off x="256500" y="714550"/>
            <a:ext cx="8631000" cy="38454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1394D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Task 1.  RLSK Assembly</a:t>
            </a:r>
            <a:endParaRPr b="0" i="0" sz="1600" u="none" cap="none" strike="noStrike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1394D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a.  	Subtask 1. Soldering, Assembling and Wiring of TI RSLK Kit</a:t>
            </a:r>
            <a:endParaRPr b="0" i="0" sz="1600" u="none" cap="none" strike="noStrike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1394D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b.  	Subtask 2. Writing and Modifying the Code for Bumps Sensors.</a:t>
            </a:r>
            <a:endParaRPr b="0" i="0" sz="1600" u="none" cap="none" strike="noStrike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1394D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c.   	Subtask 3. Writing and Modifying of the Code for Line Follow Sensor.</a:t>
            </a:r>
            <a:endParaRPr b="0" i="0" sz="1600" u="none" cap="none" strike="noStrike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Task 2. Design of the computer system</a:t>
            </a:r>
            <a:endParaRPr b="0" i="0" sz="16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a.      Subtask 1. Setting up Ubuntu on ODROID XU4Q  </a:t>
            </a:r>
            <a:endParaRPr b="0" i="0" sz="16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b.      Subtask 2. Implementing the mmWave interface with the microcomputer</a:t>
            </a:r>
            <a:endParaRPr b="0" i="0" sz="16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